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259" r:id="rId2"/>
    <p:sldId id="322" r:id="rId3"/>
    <p:sldId id="262" r:id="rId4"/>
    <p:sldId id="319" r:id="rId5"/>
    <p:sldId id="332" r:id="rId6"/>
    <p:sldId id="325" r:id="rId7"/>
    <p:sldId id="328" r:id="rId8"/>
    <p:sldId id="337" r:id="rId9"/>
    <p:sldId id="327" r:id="rId10"/>
    <p:sldId id="329" r:id="rId11"/>
    <p:sldId id="338" r:id="rId12"/>
    <p:sldId id="333" r:id="rId13"/>
    <p:sldId id="331" r:id="rId14"/>
    <p:sldId id="339" r:id="rId15"/>
    <p:sldId id="335" r:id="rId16"/>
    <p:sldId id="336" r:id="rId17"/>
    <p:sldId id="330" r:id="rId18"/>
    <p:sldId id="323" r:id="rId19"/>
    <p:sldId id="334" r:id="rId20"/>
    <p:sldId id="326" r:id="rId21"/>
    <p:sldId id="273" r:id="rId22"/>
  </p:sldIdLst>
  <p:sldSz cx="9144000" cy="6858000" type="screen4x3"/>
  <p:notesSz cx="7010400" cy="923607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003054"/>
        </a:solidFill>
        <a:latin typeface="Times New Roman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003054"/>
        </a:solidFill>
        <a:latin typeface="Times New Roman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003054"/>
        </a:solidFill>
        <a:latin typeface="Times New Roman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003054"/>
        </a:solidFill>
        <a:latin typeface="Times New Roman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003054"/>
        </a:solidFill>
        <a:latin typeface="Times New Roman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rgbClr val="003054"/>
        </a:solidFill>
        <a:latin typeface="Times New Roman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rgbClr val="003054"/>
        </a:solidFill>
        <a:latin typeface="Times New Roman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rgbClr val="003054"/>
        </a:solidFill>
        <a:latin typeface="Times New Roman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rgbClr val="003054"/>
        </a:solidFill>
        <a:latin typeface="Times New Roman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90"/>
    <a:srgbClr val="A2BD30"/>
    <a:srgbClr val="004884"/>
    <a:srgbClr val="004992"/>
    <a:srgbClr val="00305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94" autoAdjust="0"/>
  </p:normalViewPr>
  <p:slideViewPr>
    <p:cSldViewPr>
      <p:cViewPr varScale="1">
        <p:scale>
          <a:sx n="74" d="100"/>
          <a:sy n="74" d="100"/>
        </p:scale>
        <p:origin x="-10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ts.local\dfs$\tja_osak\Raudteeteenistus\osakonnad\RT_infrastruktuuriosakond\JVO_infra\SF%20rakendus&#252;ksus\Presentatsioonid\OLE\L&#228;hteandmed\&#213;nnetuse%20&#220;S%20arvudes%201998-2010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mts.local\dfs$\tja_osak\Raudteeteenistus\osakonnad\RT_infrastruktuuriosakond\JVO_infra\SF%20rakendus&#252;ksus\Presentatsioonid\OLE\L&#228;hteandmed\&#213;nnetuse%20&#220;S%20arvudes%201998-20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mts.local\dfs$\tja_osak\Raudteeteenistus\osakonnad\RT_infrastruktuuriosakond\JVO_infra\SF%20rakendus&#252;ksus\Presentatsioonid\OLE\L&#228;hteandmed\&#213;nnetuse%20&#220;S%20arvudes%201998-201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Diagramm%20Microsoft%20Office%20PowerPointi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aak.simon\Local%20Settings\Temporary%20Internet%20Files\Content.Outlook\N5TLBNIS\Copy%20of%20Kokkup&#245;rked%20&#252;les&#245;itudel%202005-10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mts.local\dfs$\tja_osak\Raudteeteenistus\osakonnad\RT_infrastruktuuriosakond\JVO_infra\SF%20rakendus&#252;ksus\Presentatsioonid\OLE\L&#228;hteandmed\TS0932011313474318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mts.local\dfs$\tja_osak\Raudteeteenistus\osakonnad\RT_infrastruktuuriosakond\JVO_infra\SF%20rakendus&#252;ksus\Presentatsioonid\OLE\L&#228;hteandmed\&#213;nnetuse%20&#220;S%20arvudes%201998-2010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mts.local\dfs$\tja_osak\Raudteeteenistus\osakonnad\RT_infrastruktuuriosakond\JVO_infra\SF%20rakendus&#252;ksus\Presentatsioonid\OLE\L&#228;hteandmed\Copy%20of%20Kokkup&#245;rked%20&#252;les&#245;itudel%202005-10_ver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mts.local\dfs$\tja_osak\Raudteeteenistus\osakonnad\RT_infrastruktuuriosakond\JVO_infra\SF%20rakendus&#252;ksus\Presentatsioonid\OLE\L&#228;hteandmed\&#213;nnetuse%20&#220;S%20arvudes%201998-2010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aak.simon\Local%20Settings\Temp\RV562011314234190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t-EE"/>
  <c:chart>
    <c:title>
      <c:tx>
        <c:rich>
          <a:bodyPr/>
          <a:lstStyle/>
          <a:p>
            <a:pPr>
              <a:defRPr sz="1600"/>
            </a:pPr>
            <a:r>
              <a:rPr lang="et-EE" sz="1600" dirty="0" smtClean="0"/>
              <a:t>Avalikud raudteeülesõidukohad</a:t>
            </a:r>
            <a:r>
              <a:rPr lang="et-EE" sz="1600" baseline="0" dirty="0" smtClean="0"/>
              <a:t> </a:t>
            </a:r>
            <a:endParaRPr lang="et-EE" sz="1600" dirty="0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Sheet2!$C$46</c:f>
              <c:strCache>
                <c:ptCount val="1"/>
                <c:pt idx="0">
                  <c:v>Reguleeritud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Sheet2!$B$47:$B$50</c:f>
              <c:strCache>
                <c:ptCount val="4"/>
                <c:pt idx="0">
                  <c:v>1993-1997</c:v>
                </c:pt>
                <c:pt idx="1">
                  <c:v>1998-2001</c:v>
                </c:pt>
                <c:pt idx="2">
                  <c:v>2002-2005</c:v>
                </c:pt>
                <c:pt idx="3">
                  <c:v>2006-2010</c:v>
                </c:pt>
              </c:strCache>
            </c:strRef>
          </c:cat>
          <c:val>
            <c:numRef>
              <c:f>Sheet2!$C$47:$C$50</c:f>
              <c:numCache>
                <c:formatCode>General</c:formatCode>
                <c:ptCount val="4"/>
                <c:pt idx="0">
                  <c:v>170</c:v>
                </c:pt>
                <c:pt idx="1">
                  <c:v>154</c:v>
                </c:pt>
                <c:pt idx="2">
                  <c:v>151.5</c:v>
                </c:pt>
                <c:pt idx="3">
                  <c:v>154</c:v>
                </c:pt>
              </c:numCache>
            </c:numRef>
          </c:val>
        </c:ser>
        <c:ser>
          <c:idx val="1"/>
          <c:order val="1"/>
          <c:tx>
            <c:strRef>
              <c:f>Sheet2!$D$46</c:f>
              <c:strCache>
                <c:ptCount val="1"/>
                <c:pt idx="0">
                  <c:v>Reguleerimata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Sheet2!$B$47:$B$50</c:f>
              <c:strCache>
                <c:ptCount val="4"/>
                <c:pt idx="0">
                  <c:v>1993-1997</c:v>
                </c:pt>
                <c:pt idx="1">
                  <c:v>1998-2001</c:v>
                </c:pt>
                <c:pt idx="2">
                  <c:v>2002-2005</c:v>
                </c:pt>
                <c:pt idx="3">
                  <c:v>2006-2010</c:v>
                </c:pt>
              </c:strCache>
            </c:strRef>
          </c:cat>
          <c:val>
            <c:numRef>
              <c:f>Sheet2!$D$47:$D$50</c:f>
              <c:numCache>
                <c:formatCode>General</c:formatCode>
                <c:ptCount val="4"/>
                <c:pt idx="0">
                  <c:v>185</c:v>
                </c:pt>
                <c:pt idx="1">
                  <c:v>206</c:v>
                </c:pt>
                <c:pt idx="2">
                  <c:v>205</c:v>
                </c:pt>
                <c:pt idx="3">
                  <c:v>183</c:v>
                </c:pt>
              </c:numCache>
            </c:numRef>
          </c:val>
        </c:ser>
        <c:overlap val="100"/>
        <c:axId val="67099264"/>
        <c:axId val="50577792"/>
      </c:barChart>
      <c:catAx>
        <c:axId val="67099264"/>
        <c:scaling>
          <c:orientation val="minMax"/>
        </c:scaling>
        <c:axPos val="b"/>
        <c:tickLblPos val="nextTo"/>
        <c:crossAx val="50577792"/>
        <c:crosses val="autoZero"/>
        <c:auto val="1"/>
        <c:lblAlgn val="ctr"/>
        <c:lblOffset val="100"/>
      </c:catAx>
      <c:valAx>
        <c:axId val="50577792"/>
        <c:scaling>
          <c:orientation val="minMax"/>
        </c:scaling>
        <c:axPos val="l"/>
        <c:majorGridlines/>
        <c:numFmt formatCode="General" sourceLinked="1"/>
        <c:tickLblPos val="nextTo"/>
        <c:crossAx val="67099264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legend>
      <c:legendPos val="r"/>
      <c:layout/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t-EE"/>
  <c:chart>
    <c:title>
      <c:tx>
        <c:rich>
          <a:bodyPr/>
          <a:lstStyle/>
          <a:p>
            <a:pPr>
              <a:defRPr/>
            </a:pPr>
            <a:r>
              <a:rPr lang="en-US" sz="1600"/>
              <a:t>Otsasõidud</a:t>
            </a:r>
            <a:r>
              <a:rPr lang="et-EE" sz="1600"/>
              <a:t> ja neis hukkunud</a:t>
            </a:r>
            <a:endParaRPr lang="en-US" sz="1600"/>
          </a:p>
        </c:rich>
      </c:tx>
      <c:layout/>
    </c:title>
    <c:plotArea>
      <c:layout/>
      <c:barChart>
        <c:barDir val="col"/>
        <c:grouping val="clustered"/>
        <c:ser>
          <c:idx val="1"/>
          <c:order val="0"/>
          <c:tx>
            <c:strRef>
              <c:f>Leht4!$B$7</c:f>
              <c:strCache>
                <c:ptCount val="1"/>
                <c:pt idx="0">
                  <c:v>Inimesi hukkunud</c:v>
                </c:pt>
              </c:strCache>
            </c:strRef>
          </c:tx>
          <c:cat>
            <c:numRef>
              <c:f>Leht4!$C$5:$T$5</c:f>
              <c:numCache>
                <c:formatCode>General</c:formatCode>
                <c:ptCount val="18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</c:numCache>
            </c:numRef>
          </c:cat>
          <c:val>
            <c:numRef>
              <c:f>Leht4!$C$7:$T$7</c:f>
              <c:numCache>
                <c:formatCode>General</c:formatCode>
                <c:ptCount val="18"/>
                <c:pt idx="0">
                  <c:v>18</c:v>
                </c:pt>
                <c:pt idx="1">
                  <c:v>17</c:v>
                </c:pt>
                <c:pt idx="2">
                  <c:v>22</c:v>
                </c:pt>
                <c:pt idx="3">
                  <c:v>23</c:v>
                </c:pt>
                <c:pt idx="4">
                  <c:v>14</c:v>
                </c:pt>
                <c:pt idx="5">
                  <c:v>14</c:v>
                </c:pt>
                <c:pt idx="6">
                  <c:v>14</c:v>
                </c:pt>
                <c:pt idx="7">
                  <c:v>15</c:v>
                </c:pt>
                <c:pt idx="8">
                  <c:v>14</c:v>
                </c:pt>
                <c:pt idx="9">
                  <c:v>13</c:v>
                </c:pt>
                <c:pt idx="10">
                  <c:v>11</c:v>
                </c:pt>
                <c:pt idx="11">
                  <c:v>12</c:v>
                </c:pt>
                <c:pt idx="12">
                  <c:v>19</c:v>
                </c:pt>
                <c:pt idx="13">
                  <c:v>15</c:v>
                </c:pt>
                <c:pt idx="14">
                  <c:v>11</c:v>
                </c:pt>
                <c:pt idx="15">
                  <c:v>8</c:v>
                </c:pt>
                <c:pt idx="16">
                  <c:v>7</c:v>
                </c:pt>
                <c:pt idx="17">
                  <c:v>10</c:v>
                </c:pt>
              </c:numCache>
            </c:numRef>
          </c:val>
        </c:ser>
        <c:ser>
          <c:idx val="0"/>
          <c:order val="1"/>
          <c:tx>
            <c:strRef>
              <c:f>Leht4!$B$6</c:f>
              <c:strCache>
                <c:ptCount val="1"/>
                <c:pt idx="0">
                  <c:v>Otsasõidud</c:v>
                </c:pt>
              </c:strCache>
            </c:strRef>
          </c:tx>
          <c:cat>
            <c:numRef>
              <c:f>Leht4!$C$5:$T$5</c:f>
              <c:numCache>
                <c:formatCode>General</c:formatCode>
                <c:ptCount val="18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</c:numCache>
            </c:numRef>
          </c:cat>
          <c:val>
            <c:numRef>
              <c:f>Leht4!$C$6:$T$6</c:f>
              <c:numCache>
                <c:formatCode>General</c:formatCode>
                <c:ptCount val="18"/>
                <c:pt idx="0">
                  <c:v>23</c:v>
                </c:pt>
                <c:pt idx="1">
                  <c:v>23</c:v>
                </c:pt>
                <c:pt idx="2">
                  <c:v>30</c:v>
                </c:pt>
                <c:pt idx="3">
                  <c:v>29</c:v>
                </c:pt>
                <c:pt idx="4">
                  <c:v>17</c:v>
                </c:pt>
                <c:pt idx="5">
                  <c:v>22</c:v>
                </c:pt>
                <c:pt idx="6">
                  <c:v>20</c:v>
                </c:pt>
                <c:pt idx="7">
                  <c:v>30</c:v>
                </c:pt>
                <c:pt idx="8">
                  <c:v>22</c:v>
                </c:pt>
                <c:pt idx="9">
                  <c:v>20</c:v>
                </c:pt>
                <c:pt idx="10">
                  <c:v>16</c:v>
                </c:pt>
                <c:pt idx="11">
                  <c:v>16</c:v>
                </c:pt>
                <c:pt idx="12">
                  <c:v>27</c:v>
                </c:pt>
                <c:pt idx="13">
                  <c:v>25</c:v>
                </c:pt>
                <c:pt idx="14">
                  <c:v>17</c:v>
                </c:pt>
                <c:pt idx="15">
                  <c:v>13</c:v>
                </c:pt>
                <c:pt idx="16">
                  <c:v>13</c:v>
                </c:pt>
                <c:pt idx="17">
                  <c:v>13</c:v>
                </c:pt>
              </c:numCache>
            </c:numRef>
          </c:val>
        </c:ser>
        <c:axId val="73675136"/>
        <c:axId val="73676672"/>
      </c:barChart>
      <c:catAx>
        <c:axId val="73675136"/>
        <c:scaling>
          <c:orientation val="minMax"/>
        </c:scaling>
        <c:axPos val="b"/>
        <c:numFmt formatCode="General" sourceLinked="1"/>
        <c:tickLblPos val="nextTo"/>
        <c:crossAx val="73676672"/>
        <c:crosses val="autoZero"/>
        <c:auto val="1"/>
        <c:lblAlgn val="ctr"/>
        <c:lblOffset val="100"/>
      </c:catAx>
      <c:valAx>
        <c:axId val="73676672"/>
        <c:scaling>
          <c:orientation val="minMax"/>
        </c:scaling>
        <c:axPos val="l"/>
        <c:majorGridlines/>
        <c:numFmt formatCode="General" sourceLinked="1"/>
        <c:tickLblPos val="nextTo"/>
        <c:crossAx val="73675136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t-EE"/>
  <c:chart>
    <c:title>
      <c:tx>
        <c:rich>
          <a:bodyPr/>
          <a:lstStyle/>
          <a:p>
            <a:pPr>
              <a:defRPr/>
            </a:pPr>
            <a:r>
              <a:rPr lang="et-EE"/>
              <a:t>Sõiduautosid 100 inimese kohta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1"/>
          <c:order val="0"/>
          <c:tx>
            <c:strRef>
              <c:f>Leht3!$B$4</c:f>
              <c:strCache>
                <c:ptCount val="1"/>
                <c:pt idx="0">
                  <c:v>212</c:v>
                </c:pt>
              </c:strCache>
            </c:strRef>
          </c:tx>
          <c:cat>
            <c:numRef>
              <c:f>Leht3!$A$4:$A$20</c:f>
              <c:numCache>
                <c:formatCode>General</c:formatCode>
                <c:ptCount val="17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</c:numCache>
            </c:numRef>
          </c:cat>
          <c:val>
            <c:numRef>
              <c:f>Leht3!$B$5:$B$20</c:f>
              <c:numCache>
                <c:formatCode>General</c:formatCode>
                <c:ptCount val="16"/>
                <c:pt idx="0">
                  <c:v>231</c:v>
                </c:pt>
                <c:pt idx="1">
                  <c:v>267</c:v>
                </c:pt>
                <c:pt idx="2">
                  <c:v>287</c:v>
                </c:pt>
                <c:pt idx="3">
                  <c:v>306</c:v>
                </c:pt>
                <c:pt idx="4">
                  <c:v>325</c:v>
                </c:pt>
                <c:pt idx="5">
                  <c:v>333</c:v>
                </c:pt>
                <c:pt idx="6">
                  <c:v>339</c:v>
                </c:pt>
                <c:pt idx="7">
                  <c:v>299</c:v>
                </c:pt>
                <c:pt idx="8">
                  <c:v>295</c:v>
                </c:pt>
                <c:pt idx="9">
                  <c:v>321</c:v>
                </c:pt>
                <c:pt idx="10">
                  <c:v>349</c:v>
                </c:pt>
                <c:pt idx="11">
                  <c:v>367</c:v>
                </c:pt>
                <c:pt idx="12">
                  <c:v>412</c:v>
                </c:pt>
                <c:pt idx="13">
                  <c:v>390</c:v>
                </c:pt>
                <c:pt idx="14">
                  <c:v>412</c:v>
                </c:pt>
                <c:pt idx="15">
                  <c:v>407</c:v>
                </c:pt>
              </c:numCache>
            </c:numRef>
          </c:val>
        </c:ser>
        <c:axId val="72521984"/>
        <c:axId val="72531968"/>
      </c:barChart>
      <c:catAx>
        <c:axId val="72521984"/>
        <c:scaling>
          <c:orientation val="minMax"/>
        </c:scaling>
        <c:axPos val="b"/>
        <c:numFmt formatCode="General" sourceLinked="1"/>
        <c:tickLblPos val="nextTo"/>
        <c:txPr>
          <a:bodyPr rot="-2700000" vert="horz"/>
          <a:lstStyle/>
          <a:p>
            <a:pPr>
              <a:defRPr/>
            </a:pPr>
            <a:endParaRPr lang="et-EE"/>
          </a:p>
        </c:txPr>
        <c:crossAx val="72531968"/>
        <c:crosses val="autoZero"/>
        <c:auto val="1"/>
        <c:lblAlgn val="ctr"/>
        <c:lblOffset val="100"/>
      </c:catAx>
      <c:valAx>
        <c:axId val="72531968"/>
        <c:scaling>
          <c:orientation val="minMax"/>
        </c:scaling>
        <c:axPos val="l"/>
        <c:majorGridlines/>
        <c:numFmt formatCode="General" sourceLinked="1"/>
        <c:tickLblPos val="nextTo"/>
        <c:crossAx val="72521984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t-EE"/>
  <c:chart>
    <c:title>
      <c:tx>
        <c:rich>
          <a:bodyPr/>
          <a:lstStyle/>
          <a:p>
            <a:pPr>
              <a:defRPr sz="1400"/>
            </a:pPr>
            <a:r>
              <a:rPr lang="et-EE" sz="1400"/>
              <a:t>Kaubakogused AS EVR Infra võrgustikul</a:t>
            </a:r>
            <a:r>
              <a:rPr lang="et-EE" sz="1400" baseline="0"/>
              <a:t> (milj. tonni)</a:t>
            </a:r>
            <a:endParaRPr lang="en-US" sz="140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'[Diagramm Microsoft Office PowerPointis]Sheet1'!$A$14:$F$14</c:f>
              <c:strCache>
                <c:ptCount val="1"/>
                <c:pt idx="0">
                  <c:v>Kogus</c:v>
                </c:pt>
              </c:strCache>
            </c:strRef>
          </c:tx>
          <c:cat>
            <c:numRef>
              <c:f>'[Diagramm Microsoft Office PowerPointis]Sheet1'!$G$13:$S$13</c:f>
              <c:numCache>
                <c:formatCode>General</c:formatCode>
                <c:ptCount val="13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</c:numCache>
            </c:numRef>
          </c:cat>
          <c:val>
            <c:numRef>
              <c:f>'[Diagramm Microsoft Office PowerPointis]Sheet1'!$G$14:$S$14</c:f>
              <c:numCache>
                <c:formatCode>General</c:formatCode>
                <c:ptCount val="13"/>
                <c:pt idx="0">
                  <c:v>24.849</c:v>
                </c:pt>
                <c:pt idx="1">
                  <c:v>28.855</c:v>
                </c:pt>
                <c:pt idx="2">
                  <c:v>31.605</c:v>
                </c:pt>
                <c:pt idx="3">
                  <c:v>37.104000000000006</c:v>
                </c:pt>
                <c:pt idx="4">
                  <c:v>39.5</c:v>
                </c:pt>
                <c:pt idx="5">
                  <c:v>38.474000000000004</c:v>
                </c:pt>
                <c:pt idx="6">
                  <c:v>42.125000000000014</c:v>
                </c:pt>
                <c:pt idx="7">
                  <c:v>42.088000000000001</c:v>
                </c:pt>
                <c:pt idx="8">
                  <c:v>42.833000000000006</c:v>
                </c:pt>
                <c:pt idx="9">
                  <c:v>44.252000000000002</c:v>
                </c:pt>
                <c:pt idx="10">
                  <c:v>44.380900000000004</c:v>
                </c:pt>
                <c:pt idx="11">
                  <c:v>36.705000000000013</c:v>
                </c:pt>
                <c:pt idx="12">
                  <c:v>26.07</c:v>
                </c:pt>
              </c:numCache>
            </c:numRef>
          </c:val>
        </c:ser>
        <c:axId val="73025792"/>
        <c:axId val="73035776"/>
      </c:barChart>
      <c:catAx>
        <c:axId val="73025792"/>
        <c:scaling>
          <c:orientation val="minMax"/>
        </c:scaling>
        <c:axPos val="b"/>
        <c:numFmt formatCode="General" sourceLinked="1"/>
        <c:tickLblPos val="nextTo"/>
        <c:crossAx val="73035776"/>
        <c:crosses val="autoZero"/>
        <c:auto val="1"/>
        <c:lblAlgn val="ctr"/>
        <c:lblOffset val="100"/>
      </c:catAx>
      <c:valAx>
        <c:axId val="73035776"/>
        <c:scaling>
          <c:orientation val="minMax"/>
        </c:scaling>
        <c:axPos val="l"/>
        <c:majorGridlines/>
        <c:numFmt formatCode="General" sourceLinked="1"/>
        <c:tickLblPos val="nextTo"/>
        <c:crossAx val="73025792"/>
        <c:crosses val="autoZero"/>
        <c:crossBetween val="between"/>
      </c:valAx>
      <c:spPr>
        <a:ln>
          <a:solidFill>
            <a:srgbClr val="000000"/>
          </a:solidFill>
        </a:ln>
      </c:spPr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t-EE"/>
  <c:style val="5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Leht3!$C$6</c:f>
              <c:strCache>
                <c:ptCount val="1"/>
                <c:pt idx="0">
                  <c:v>SKP jooksevhindades (mln eur)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Leht3!$D$5:$Q$5</c:f>
              <c:numCache>
                <c:formatCode>General</c:formatCode>
                <c:ptCount val="1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</c:numCache>
            </c:numRef>
          </c:cat>
          <c:val>
            <c:numRef>
              <c:f>Leht3!$D$6:$Q$6</c:f>
              <c:numCache>
                <c:formatCode>General</c:formatCode>
                <c:ptCount val="14"/>
                <c:pt idx="0">
                  <c:v>3636</c:v>
                </c:pt>
                <c:pt idx="1">
                  <c:v>4481.7</c:v>
                </c:pt>
                <c:pt idx="2">
                  <c:v>5032.3</c:v>
                </c:pt>
                <c:pt idx="3">
                  <c:v>5358.5</c:v>
                </c:pt>
                <c:pt idx="4">
                  <c:v>6159.8</c:v>
                </c:pt>
                <c:pt idx="5">
                  <c:v>6970.9</c:v>
                </c:pt>
                <c:pt idx="6">
                  <c:v>7776.3</c:v>
                </c:pt>
                <c:pt idx="7">
                  <c:v>8718.9</c:v>
                </c:pt>
                <c:pt idx="8">
                  <c:v>9685.2999999999884</c:v>
                </c:pt>
                <c:pt idx="9">
                  <c:v>11181.7</c:v>
                </c:pt>
                <c:pt idx="10">
                  <c:v>13390.8</c:v>
                </c:pt>
                <c:pt idx="11">
                  <c:v>15827.5</c:v>
                </c:pt>
                <c:pt idx="12">
                  <c:v>16106.7</c:v>
                </c:pt>
                <c:pt idx="13">
                  <c:v>13860.8</c:v>
                </c:pt>
              </c:numCache>
            </c:numRef>
          </c:val>
        </c:ser>
        <c:axId val="72951680"/>
        <c:axId val="72953216"/>
      </c:barChart>
      <c:catAx>
        <c:axId val="72951680"/>
        <c:scaling>
          <c:orientation val="minMax"/>
        </c:scaling>
        <c:axPos val="b"/>
        <c:numFmt formatCode="General" sourceLinked="1"/>
        <c:tickLblPos val="nextTo"/>
        <c:txPr>
          <a:bodyPr rot="-2700000" vert="horz"/>
          <a:lstStyle/>
          <a:p>
            <a:pPr>
              <a:defRPr/>
            </a:pPr>
            <a:endParaRPr lang="et-EE"/>
          </a:p>
        </c:txPr>
        <c:crossAx val="72953216"/>
        <c:crosses val="autoZero"/>
        <c:auto val="1"/>
        <c:lblAlgn val="ctr"/>
        <c:lblOffset val="100"/>
      </c:catAx>
      <c:valAx>
        <c:axId val="72953216"/>
        <c:scaling>
          <c:orientation val="minMax"/>
        </c:scaling>
        <c:axPos val="l"/>
        <c:majorGridlines/>
        <c:numFmt formatCode="General" sourceLinked="1"/>
        <c:tickLblPos val="nextTo"/>
        <c:crossAx val="72951680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t-EE"/>
  <c:style val="5"/>
  <c:clrMapOvr bg1="lt1" tx1="dk1" bg2="lt2" tx2="dk2" accent1="accent1" accent2="accent2" accent3="accent3" accent4="accent4" accent5="accent5" accent6="accent6" hlink="hlink" folHlink="folHlink"/>
  <c:chart>
    <c:title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TS0932011313474318!$E$6</c:f>
              <c:strCache>
                <c:ptCount val="1"/>
                <c:pt idx="0">
                  <c:v>Liiklusõnnetused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TS0932011313474318!$F$5:$V$5</c:f>
              <c:strCache>
                <c:ptCount val="17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</c:strCache>
            </c:strRef>
          </c:cat>
          <c:val>
            <c:numRef>
              <c:f>TS0932011313474318!$F$6:$V$6</c:f>
              <c:numCache>
                <c:formatCode>General</c:formatCode>
                <c:ptCount val="17"/>
                <c:pt idx="0">
                  <c:v>1317</c:v>
                </c:pt>
                <c:pt idx="1">
                  <c:v>1585</c:v>
                </c:pt>
                <c:pt idx="2">
                  <c:v>1644</c:v>
                </c:pt>
                <c:pt idx="3">
                  <c:v>1318</c:v>
                </c:pt>
                <c:pt idx="4">
                  <c:v>1490</c:v>
                </c:pt>
                <c:pt idx="5">
                  <c:v>1613</c:v>
                </c:pt>
                <c:pt idx="6">
                  <c:v>1472</c:v>
                </c:pt>
                <c:pt idx="7">
                  <c:v>1504</c:v>
                </c:pt>
                <c:pt idx="8">
                  <c:v>1888</c:v>
                </c:pt>
                <c:pt idx="9">
                  <c:v>2164</c:v>
                </c:pt>
                <c:pt idx="10">
                  <c:v>1931</c:v>
                </c:pt>
                <c:pt idx="11">
                  <c:v>2244</c:v>
                </c:pt>
                <c:pt idx="12">
                  <c:v>2341</c:v>
                </c:pt>
                <c:pt idx="13">
                  <c:v>2585</c:v>
                </c:pt>
                <c:pt idx="14">
                  <c:v>2450</c:v>
                </c:pt>
                <c:pt idx="15">
                  <c:v>1869</c:v>
                </c:pt>
                <c:pt idx="16">
                  <c:v>1505</c:v>
                </c:pt>
              </c:numCache>
            </c:numRef>
          </c:val>
        </c:ser>
        <c:gapWidth val="55"/>
        <c:overlap val="100"/>
        <c:axId val="73005312"/>
        <c:axId val="73125888"/>
      </c:barChart>
      <c:catAx>
        <c:axId val="73005312"/>
        <c:scaling>
          <c:orientation val="minMax"/>
        </c:scaling>
        <c:axPos val="b"/>
        <c:majorTickMark val="none"/>
        <c:tickLblPos val="nextTo"/>
        <c:crossAx val="73125888"/>
        <c:crosses val="autoZero"/>
        <c:auto val="1"/>
        <c:lblAlgn val="ctr"/>
        <c:lblOffset val="100"/>
      </c:catAx>
      <c:valAx>
        <c:axId val="7312588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3005312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</c:chart>
  <c:spPr>
    <a:noFill/>
    <a:effectLst>
      <a:outerShdw blurRad="50800" dist="50800" dir="5400000" algn="ctr" rotWithShape="0">
        <a:srgbClr val="000000">
          <a:alpha val="80000"/>
        </a:srgbClr>
      </a:outerShdw>
    </a:effectLst>
  </c:sp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t-EE"/>
  <c:chart>
    <c:title>
      <c:tx>
        <c:rich>
          <a:bodyPr/>
          <a:lstStyle/>
          <a:p>
            <a:pPr>
              <a:defRPr sz="1600"/>
            </a:pPr>
            <a:r>
              <a:rPr lang="et-EE" sz="1600" dirty="0" smtClean="0"/>
              <a:t>Kokkupõrked</a:t>
            </a:r>
            <a:r>
              <a:rPr lang="et-EE" sz="1600" baseline="0" dirty="0" smtClean="0"/>
              <a:t> ülesõidukohtadel</a:t>
            </a:r>
            <a:endParaRPr lang="et-EE" sz="1600" dirty="0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Sheet2!$C$56</c:f>
              <c:strCache>
                <c:ptCount val="1"/>
                <c:pt idx="0">
                  <c:v>Reguleeritud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Sheet2!$B$57:$B$65</c:f>
              <c:numCache>
                <c:formatCode>General</c:formatCod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numCache>
            </c:numRef>
          </c:cat>
          <c:val>
            <c:numRef>
              <c:f>Sheet2!$C$57:$C$65</c:f>
              <c:numCache>
                <c:formatCode>General</c:formatCode>
                <c:ptCount val="9"/>
                <c:pt idx="0">
                  <c:v>3</c:v>
                </c:pt>
                <c:pt idx="1">
                  <c:v>16</c:v>
                </c:pt>
                <c:pt idx="2">
                  <c:v>9</c:v>
                </c:pt>
                <c:pt idx="3">
                  <c:v>8</c:v>
                </c:pt>
                <c:pt idx="4">
                  <c:v>6</c:v>
                </c:pt>
                <c:pt idx="5">
                  <c:v>13</c:v>
                </c:pt>
                <c:pt idx="6">
                  <c:v>6</c:v>
                </c:pt>
                <c:pt idx="7">
                  <c:v>5</c:v>
                </c:pt>
                <c:pt idx="8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Sheet2!$D$56</c:f>
              <c:strCache>
                <c:ptCount val="1"/>
                <c:pt idx="0">
                  <c:v>Reguleerimata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Sheet2!$B$57:$B$65</c:f>
              <c:numCache>
                <c:formatCode>General</c:formatCod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numCache>
            </c:numRef>
          </c:cat>
          <c:val>
            <c:numRef>
              <c:f>Sheet2!$D$57:$D$65</c:f>
              <c:numCache>
                <c:formatCode>General</c:formatCode>
                <c:ptCount val="9"/>
                <c:pt idx="0">
                  <c:v>6</c:v>
                </c:pt>
                <c:pt idx="1">
                  <c:v>7</c:v>
                </c:pt>
                <c:pt idx="2">
                  <c:v>12</c:v>
                </c:pt>
                <c:pt idx="3">
                  <c:v>17</c:v>
                </c:pt>
                <c:pt idx="4">
                  <c:v>8</c:v>
                </c:pt>
                <c:pt idx="5">
                  <c:v>14</c:v>
                </c:pt>
                <c:pt idx="6">
                  <c:v>6</c:v>
                </c:pt>
                <c:pt idx="7">
                  <c:v>2</c:v>
                </c:pt>
                <c:pt idx="8">
                  <c:v>4</c:v>
                </c:pt>
              </c:numCache>
            </c:numRef>
          </c:val>
        </c:ser>
        <c:overlap val="100"/>
        <c:axId val="73348224"/>
        <c:axId val="73349760"/>
      </c:barChart>
      <c:catAx>
        <c:axId val="73348224"/>
        <c:scaling>
          <c:orientation val="minMax"/>
        </c:scaling>
        <c:axPos val="b"/>
        <c:numFmt formatCode="General" sourceLinked="1"/>
        <c:tickLblPos val="nextTo"/>
        <c:crossAx val="73349760"/>
        <c:crosses val="autoZero"/>
        <c:auto val="1"/>
        <c:lblAlgn val="ctr"/>
        <c:lblOffset val="100"/>
      </c:catAx>
      <c:valAx>
        <c:axId val="73349760"/>
        <c:scaling>
          <c:orientation val="minMax"/>
        </c:scaling>
        <c:axPos val="l"/>
        <c:majorGridlines/>
        <c:numFmt formatCode="General" sourceLinked="1"/>
        <c:tickLblPos val="nextTo"/>
        <c:crossAx val="73348224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t-EE"/>
  <c:chart>
    <c:title>
      <c:tx>
        <c:rich>
          <a:bodyPr/>
          <a:lstStyle/>
          <a:p>
            <a:pPr>
              <a:defRPr sz="1600"/>
            </a:pPr>
            <a:r>
              <a:rPr lang="et-EE" sz="1600" dirty="0" smtClean="0"/>
              <a:t>Kokkupõrgete jagunemine </a:t>
            </a:r>
            <a:r>
              <a:rPr lang="et-EE" sz="1600" dirty="0" err="1"/>
              <a:t>kvartaalselt</a:t>
            </a:r>
            <a:endParaRPr lang="et-EE" sz="1600" dirty="0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Leht1!$B$16</c:f>
              <c:strCache>
                <c:ptCount val="1"/>
                <c:pt idx="0">
                  <c:v>Jaanuar-Märts</c:v>
                </c:pt>
              </c:strCache>
            </c:strRef>
          </c:tx>
          <c:spPr>
            <a:solidFill>
              <a:srgbClr val="004990"/>
            </a:solidFill>
          </c:spPr>
          <c:cat>
            <c:numRef>
              <c:f>Leht1!$A$17:$A$25</c:f>
              <c:numCache>
                <c:formatCode>General</c:formatCod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numCache>
            </c:numRef>
          </c:cat>
          <c:val>
            <c:numRef>
              <c:f>Leht1!$B$17:$B$25</c:f>
              <c:numCache>
                <c:formatCode>General</c:formatCode>
                <c:ptCount val="9"/>
                <c:pt idx="0">
                  <c:v>1</c:v>
                </c:pt>
                <c:pt idx="1">
                  <c:v>11</c:v>
                </c:pt>
                <c:pt idx="2">
                  <c:v>8</c:v>
                </c:pt>
                <c:pt idx="3">
                  <c:v>8</c:v>
                </c:pt>
                <c:pt idx="4">
                  <c:v>2</c:v>
                </c:pt>
                <c:pt idx="5">
                  <c:v>9</c:v>
                </c:pt>
                <c:pt idx="6">
                  <c:v>4</c:v>
                </c:pt>
                <c:pt idx="7">
                  <c:v>2</c:v>
                </c:pt>
                <c:pt idx="8">
                  <c:v>6</c:v>
                </c:pt>
              </c:numCache>
            </c:numRef>
          </c:val>
        </c:ser>
        <c:ser>
          <c:idx val="1"/>
          <c:order val="1"/>
          <c:tx>
            <c:strRef>
              <c:f>Leht1!$C$16</c:f>
              <c:strCache>
                <c:ptCount val="1"/>
                <c:pt idx="0">
                  <c:v>Aprill-Juuni</c:v>
                </c:pt>
              </c:strCache>
            </c:strRef>
          </c:tx>
          <c:spPr>
            <a:solidFill>
              <a:srgbClr val="FFC000"/>
            </a:solidFill>
          </c:spPr>
          <c:cat>
            <c:numRef>
              <c:f>Leht1!$A$17:$A$25</c:f>
              <c:numCache>
                <c:formatCode>General</c:formatCod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numCache>
            </c:numRef>
          </c:cat>
          <c:val>
            <c:numRef>
              <c:f>Leht1!$C$17:$C$25</c:f>
              <c:numCache>
                <c:formatCode>General</c:formatCode>
                <c:ptCount val="9"/>
                <c:pt idx="0">
                  <c:v>1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7</c:v>
                </c:pt>
                <c:pt idx="6">
                  <c:v>5</c:v>
                </c:pt>
                <c:pt idx="7">
                  <c:v>2</c:v>
                </c:pt>
                <c:pt idx="8">
                  <c:v>2</c:v>
                </c:pt>
              </c:numCache>
            </c:numRef>
          </c:val>
        </c:ser>
        <c:ser>
          <c:idx val="2"/>
          <c:order val="2"/>
          <c:tx>
            <c:strRef>
              <c:f>Leht1!$D$16</c:f>
              <c:strCache>
                <c:ptCount val="1"/>
                <c:pt idx="0">
                  <c:v>Juuli-September</c:v>
                </c:pt>
              </c:strCache>
            </c:strRef>
          </c:tx>
          <c:spPr>
            <a:solidFill>
              <a:srgbClr val="C00000"/>
            </a:solidFill>
          </c:spPr>
          <c:cat>
            <c:numRef>
              <c:f>Leht1!$A$17:$A$25</c:f>
              <c:numCache>
                <c:formatCode>General</c:formatCod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numCache>
            </c:numRef>
          </c:cat>
          <c:val>
            <c:numRef>
              <c:f>Leht1!$D$17:$D$25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10</c:v>
                </c:pt>
                <c:pt idx="4">
                  <c:v>6</c:v>
                </c:pt>
                <c:pt idx="5">
                  <c:v>9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</c:ser>
        <c:ser>
          <c:idx val="3"/>
          <c:order val="3"/>
          <c:tx>
            <c:strRef>
              <c:f>Leht1!$E$16</c:f>
              <c:strCache>
                <c:ptCount val="1"/>
                <c:pt idx="0">
                  <c:v>Oktoober-Detsember</c:v>
                </c:pt>
              </c:strCache>
            </c:strRef>
          </c:tx>
          <c:spPr>
            <a:solidFill>
              <a:srgbClr val="00B0F0"/>
            </a:solidFill>
          </c:spPr>
          <c:cat>
            <c:numRef>
              <c:f>Leht1!$A$17:$A$25</c:f>
              <c:numCache>
                <c:formatCode>General</c:formatCod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numCache>
            </c:numRef>
          </c:cat>
          <c:val>
            <c:numRef>
              <c:f>Leht1!$E$17:$E$25</c:f>
              <c:numCache>
                <c:formatCode>General</c:formatCode>
                <c:ptCount val="9"/>
                <c:pt idx="0">
                  <c:v>4</c:v>
                </c:pt>
                <c:pt idx="1">
                  <c:v>10</c:v>
                </c:pt>
                <c:pt idx="2">
                  <c:v>6</c:v>
                </c:pt>
                <c:pt idx="3">
                  <c:v>3</c:v>
                </c:pt>
                <c:pt idx="4">
                  <c:v>4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7</c:v>
                </c:pt>
              </c:numCache>
            </c:numRef>
          </c:val>
        </c:ser>
        <c:overlap val="100"/>
        <c:axId val="73270400"/>
        <c:axId val="73271936"/>
      </c:barChart>
      <c:catAx>
        <c:axId val="73270400"/>
        <c:scaling>
          <c:orientation val="minMax"/>
        </c:scaling>
        <c:axPos val="b"/>
        <c:numFmt formatCode="General" sourceLinked="1"/>
        <c:tickLblPos val="nextTo"/>
        <c:crossAx val="73271936"/>
        <c:crosses val="autoZero"/>
        <c:auto val="1"/>
        <c:lblAlgn val="ctr"/>
        <c:lblOffset val="100"/>
      </c:catAx>
      <c:valAx>
        <c:axId val="73271936"/>
        <c:scaling>
          <c:orientation val="minMax"/>
        </c:scaling>
        <c:axPos val="l"/>
        <c:majorGridlines/>
        <c:numFmt formatCode="General" sourceLinked="1"/>
        <c:tickLblPos val="nextTo"/>
        <c:crossAx val="73270400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t-EE"/>
  <c:style val="5"/>
  <c:chart>
    <c:title>
      <c:tx>
        <c:rich>
          <a:bodyPr/>
          <a:lstStyle/>
          <a:p>
            <a:pPr>
              <a:defRPr/>
            </a:pPr>
            <a:r>
              <a:rPr lang="et-EE"/>
              <a:t>T</a:t>
            </a:r>
            <a:r>
              <a:rPr lang="en-US"/>
              <a:t>öötuse määr (%)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Leht5!$C$5</c:f>
              <c:strCache>
                <c:ptCount val="1"/>
                <c:pt idx="0">
                  <c:v> 15-74-aastaste töötuse määr (%)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Leht5!$D$4:$R$4</c:f>
              <c:numCache>
                <c:formatCode>General</c:formatCode>
                <c:ptCount val="1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</c:numCache>
            </c:numRef>
          </c:cat>
          <c:val>
            <c:numRef>
              <c:f>Leht5!$D$5:$R$5</c:f>
              <c:numCache>
                <c:formatCode>General</c:formatCode>
                <c:ptCount val="15"/>
                <c:pt idx="0">
                  <c:v>9.9</c:v>
                </c:pt>
                <c:pt idx="1">
                  <c:v>9.6</c:v>
                </c:pt>
                <c:pt idx="2">
                  <c:v>9.8000000000000007</c:v>
                </c:pt>
                <c:pt idx="3">
                  <c:v>12.2</c:v>
                </c:pt>
                <c:pt idx="4">
                  <c:v>13.6</c:v>
                </c:pt>
                <c:pt idx="5">
                  <c:v>12.6</c:v>
                </c:pt>
                <c:pt idx="6">
                  <c:v>10.3</c:v>
                </c:pt>
                <c:pt idx="7">
                  <c:v>10</c:v>
                </c:pt>
                <c:pt idx="8">
                  <c:v>9.7000000000000011</c:v>
                </c:pt>
                <c:pt idx="9">
                  <c:v>7.9</c:v>
                </c:pt>
                <c:pt idx="10">
                  <c:v>5.9</c:v>
                </c:pt>
                <c:pt idx="11">
                  <c:v>4.7</c:v>
                </c:pt>
                <c:pt idx="12">
                  <c:v>5.5</c:v>
                </c:pt>
                <c:pt idx="13">
                  <c:v>13.8</c:v>
                </c:pt>
                <c:pt idx="14">
                  <c:v>16.899999999999999</c:v>
                </c:pt>
              </c:numCache>
            </c:numRef>
          </c:val>
        </c:ser>
        <c:axId val="73307264"/>
        <c:axId val="73308800"/>
      </c:barChart>
      <c:catAx>
        <c:axId val="73307264"/>
        <c:scaling>
          <c:orientation val="minMax"/>
        </c:scaling>
        <c:axPos val="b"/>
        <c:numFmt formatCode="General" sourceLinked="1"/>
        <c:tickLblPos val="nextTo"/>
        <c:txPr>
          <a:bodyPr rot="-2700000" vert="horz"/>
          <a:lstStyle/>
          <a:p>
            <a:pPr>
              <a:defRPr/>
            </a:pPr>
            <a:endParaRPr lang="et-EE"/>
          </a:p>
        </c:txPr>
        <c:crossAx val="73308800"/>
        <c:crosses val="autoZero"/>
        <c:auto val="1"/>
        <c:lblAlgn val="ctr"/>
        <c:lblOffset val="100"/>
      </c:catAx>
      <c:valAx>
        <c:axId val="73308800"/>
        <c:scaling>
          <c:orientation val="minMax"/>
        </c:scaling>
        <c:axPos val="l"/>
        <c:majorGridlines/>
        <c:numFmt formatCode="General" sourceLinked="1"/>
        <c:tickLblPos val="nextTo"/>
        <c:crossAx val="73307264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t-EE"/>
  <c:chart>
    <c:title>
      <c:tx>
        <c:rich>
          <a:bodyPr/>
          <a:lstStyle/>
          <a:p>
            <a:pPr>
              <a:defRPr sz="1600"/>
            </a:pPr>
            <a:r>
              <a:rPr lang="et-EE" sz="1600"/>
              <a:t>Enesetappude arv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</c:spPr>
          <c:cat>
            <c:strRef>
              <c:f>RV562011314234190!$C$5:$C$21</c:f>
              <c:strCache>
                <c:ptCount val="17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</c:strCache>
            </c:strRef>
          </c:cat>
          <c:val>
            <c:numRef>
              <c:f>RV562011314234190!$D$5:$D$21</c:f>
              <c:numCache>
                <c:formatCode>General</c:formatCode>
                <c:ptCount val="17"/>
                <c:pt idx="0">
                  <c:v>579</c:v>
                </c:pt>
                <c:pt idx="1">
                  <c:v>615</c:v>
                </c:pt>
                <c:pt idx="2">
                  <c:v>595</c:v>
                </c:pt>
                <c:pt idx="3">
                  <c:v>551</c:v>
                </c:pt>
                <c:pt idx="4">
                  <c:v>525</c:v>
                </c:pt>
                <c:pt idx="5">
                  <c:v>482</c:v>
                </c:pt>
                <c:pt idx="6">
                  <c:v>468</c:v>
                </c:pt>
                <c:pt idx="7">
                  <c:v>377</c:v>
                </c:pt>
                <c:pt idx="8">
                  <c:v>401</c:v>
                </c:pt>
                <c:pt idx="9">
                  <c:v>371</c:v>
                </c:pt>
                <c:pt idx="10">
                  <c:v>342</c:v>
                </c:pt>
                <c:pt idx="11">
                  <c:v>323</c:v>
                </c:pt>
                <c:pt idx="12">
                  <c:v>273</c:v>
                </c:pt>
                <c:pt idx="13">
                  <c:v>247</c:v>
                </c:pt>
                <c:pt idx="14">
                  <c:v>253</c:v>
                </c:pt>
                <c:pt idx="15">
                  <c:v>242</c:v>
                </c:pt>
                <c:pt idx="16">
                  <c:v>269</c:v>
                </c:pt>
              </c:numCache>
            </c:numRef>
          </c:val>
        </c:ser>
        <c:axId val="73479296"/>
        <c:axId val="73480832"/>
      </c:barChart>
      <c:catAx>
        <c:axId val="73479296"/>
        <c:scaling>
          <c:orientation val="minMax"/>
        </c:scaling>
        <c:axPos val="b"/>
        <c:tickLblPos val="nextTo"/>
        <c:crossAx val="73480832"/>
        <c:crosses val="autoZero"/>
        <c:auto val="1"/>
        <c:lblAlgn val="ctr"/>
        <c:lblOffset val="100"/>
      </c:catAx>
      <c:valAx>
        <c:axId val="73480832"/>
        <c:scaling>
          <c:orientation val="minMax"/>
        </c:scaling>
        <c:axPos val="l"/>
        <c:majorGridlines/>
        <c:numFmt formatCode="General" sourceLinked="1"/>
        <c:tickLblPos val="nextTo"/>
        <c:crossAx val="73479296"/>
        <c:crosses val="autoZero"/>
        <c:crossBetween val="between"/>
      </c:valAx>
      <c:spPr>
        <a:ln>
          <a:solidFill>
            <a:srgbClr val="000000"/>
          </a:solidFill>
        </a:ln>
      </c:spPr>
    </c:plotArea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72525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0BF76DD0-0FC4-4CBA-8421-E67BE8A7F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l" defTabSz="92868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387850"/>
            <a:ext cx="560705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Klõpsake juhtslaidi teksti laadide redigeerimiseks</a:t>
            </a:r>
          </a:p>
          <a:p>
            <a:pPr lvl="1"/>
            <a:r>
              <a:rPr lang="en-US" noProof="0" smtClean="0"/>
              <a:t>Teine tase</a:t>
            </a:r>
          </a:p>
          <a:p>
            <a:pPr lvl="2"/>
            <a:r>
              <a:rPr lang="en-US" noProof="0" smtClean="0"/>
              <a:t>Kolmas tase</a:t>
            </a:r>
          </a:p>
          <a:p>
            <a:pPr lvl="3"/>
            <a:r>
              <a:rPr lang="en-US" noProof="0" smtClean="0"/>
              <a:t>Neljas tase</a:t>
            </a:r>
          </a:p>
          <a:p>
            <a:pPr lvl="4"/>
            <a:r>
              <a:rPr lang="en-US" noProof="0" smtClean="0"/>
              <a:t>Viies tase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l" defTabSz="92868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72525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2033378E-A1E4-4764-A60E-6D474D235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B454F-FC23-4B8A-9B48-420D5709CC2A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18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C6796-323E-441B-8C68-348F6DCB624B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72214-B9D4-4308-B8BC-1538969D33C4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6075"/>
          </a:xfrm>
          <a:noFill/>
          <a:ln/>
        </p:spPr>
        <p:txBody>
          <a:bodyPr/>
          <a:lstStyle/>
          <a:p>
            <a:pPr eaLnBrk="1" hangingPunct="1"/>
            <a:endParaRPr lang="et-E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t-EE" smtClean="0"/>
              <a:t>Klõpsake juhtslaidi alamtiitli laadi redigeerimiseks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959EE-4052-42C8-B1F2-4CA457A96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82FDE-A33E-4E41-A464-26EA5B80C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A31C1-C45B-492E-A5CE-17E3A85F2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C027F-114B-4423-A812-ACE040D91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29104-F98F-4A68-8792-87CCD4241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5143-5A81-41F3-9CC1-848D7FEC1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CE79C-EAE9-45EF-BD4E-9FAEFA79F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B8E1B-A514-4C7A-A1FF-5FBC73733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6250A-667A-4189-9CF2-5F533154F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5DC35-5CB6-4E22-8CCA-6A1A56783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 smtClean="0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F9E6-0686-4821-8BF2-6F5D76034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Klõpsake tiitlilaadi muutmiseks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Klõpsake juhtslaidi teksti laadide redigeerimiseks</a:t>
            </a:r>
          </a:p>
          <a:p>
            <a:pPr lvl="1"/>
            <a:r>
              <a:rPr lang="en-US" smtClean="0"/>
              <a:t>Teine tase</a:t>
            </a:r>
          </a:p>
          <a:p>
            <a:pPr lvl="2"/>
            <a:r>
              <a:rPr lang="en-US" smtClean="0"/>
              <a:t>Kolmas tase</a:t>
            </a:r>
          </a:p>
          <a:p>
            <a:pPr lvl="3"/>
            <a:r>
              <a:rPr lang="en-US" smtClean="0"/>
              <a:t>Neljas tase</a:t>
            </a:r>
          </a:p>
          <a:p>
            <a:pPr lvl="4"/>
            <a:r>
              <a:rPr lang="en-US" smtClean="0"/>
              <a:t>Viies tase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D6CEE7E-3BB6-4DDD-8038-40DE734BE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mailto:jaak.simon@tja.e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1317164"/>
            <a:ext cx="9144000" cy="425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743200" y="1066800"/>
            <a:ext cx="640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80000" rIns="540000" bIns="360000"/>
          <a:lstStyle/>
          <a:p>
            <a:pPr lvl="1" algn="l" eaLnBrk="1" hangingPunct="1">
              <a:spcBef>
                <a:spcPct val="20000"/>
              </a:spcBef>
              <a:buClr>
                <a:schemeClr val="bg1"/>
              </a:buClr>
              <a:buSzPct val="70000"/>
              <a:buFont typeface="Wingdings" pitchFamily="2" charset="2"/>
              <a:buNone/>
            </a:pPr>
            <a:endParaRPr lang="et-EE" b="0" baseline="30000" noProof="1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t-EE" b="1" dirty="0" smtClean="0">
                <a:solidFill>
                  <a:srgbClr val="004990"/>
                </a:solidFill>
                <a:latin typeface="Calibri" pitchFamily="34" charset="0"/>
              </a:rPr>
              <a:t>Raudteeohutuse areng riiklikust vaatenurgast</a:t>
            </a:r>
            <a:endParaRPr lang="en-US" b="1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868863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t-EE" sz="2000" b="1" dirty="0" smtClean="0">
                <a:solidFill>
                  <a:srgbClr val="004884"/>
                </a:solidFill>
                <a:latin typeface="Calibri" pitchFamily="34" charset="0"/>
              </a:rPr>
              <a:t>Anvar Salomets</a:t>
            </a:r>
          </a:p>
          <a:p>
            <a:pPr eaLnBrk="1" hangingPunct="1">
              <a:lnSpc>
                <a:spcPct val="80000"/>
              </a:lnSpc>
            </a:pPr>
            <a:r>
              <a:rPr lang="et-EE" sz="2000" b="1" dirty="0" smtClean="0">
                <a:solidFill>
                  <a:srgbClr val="004884"/>
                </a:solidFill>
                <a:latin typeface="Calibri" pitchFamily="34" charset="0"/>
              </a:rPr>
              <a:t>Tehnilise Järelevalve Ameti </a:t>
            </a:r>
            <a:r>
              <a:rPr lang="et-EE" sz="2000" b="1" dirty="0" smtClean="0">
                <a:solidFill>
                  <a:srgbClr val="004884"/>
                </a:solidFill>
                <a:latin typeface="Calibri" pitchFamily="34" charset="0"/>
              </a:rPr>
              <a:t>raudteeteenistuse juhataja</a:t>
            </a:r>
            <a:endParaRPr lang="en-US" sz="2000" b="1" dirty="0" smtClean="0">
              <a:solidFill>
                <a:srgbClr val="004884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000" b="1" dirty="0" smtClean="0">
              <a:solidFill>
                <a:srgbClr val="004884"/>
              </a:solidFill>
            </a:endParaRPr>
          </a:p>
        </p:txBody>
      </p:sp>
      <p:pic>
        <p:nvPicPr>
          <p:cNvPr id="6" name="Pilt 5" descr="logo mustvalge 45 kB.jpg"/>
          <p:cNvPicPr/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5856" y="188640"/>
            <a:ext cx="5731510" cy="11474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34925"/>
            <a:ext cx="9097433" cy="682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6" name="Chart 2"/>
          <p:cNvGraphicFramePr/>
          <p:nvPr/>
        </p:nvGraphicFramePr>
        <p:xfrm>
          <a:off x="971600" y="764704"/>
          <a:ext cx="720080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32240" y="6381328"/>
            <a:ext cx="1335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b="0" i="1" dirty="0" smtClean="0">
                <a:latin typeface="Calibri" pitchFamily="34" charset="0"/>
              </a:rPr>
              <a:t>Allikas: Statistikaamet</a:t>
            </a:r>
            <a:endParaRPr lang="et-EE" sz="10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17462"/>
            <a:ext cx="9097433" cy="682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sp>
        <p:nvSpPr>
          <p:cNvPr id="9" name="Ristkülik 8"/>
          <p:cNvSpPr/>
          <p:nvPr/>
        </p:nvSpPr>
        <p:spPr>
          <a:xfrm>
            <a:off x="971600" y="1124744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Ohutus ülesõidukohtadel</a:t>
            </a:r>
          </a:p>
          <a:p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Majandusarengu, sõidukite arvu ning liiklusõnnetuste esinemise vahel on selge seos. Kas sarnane trend on nähtav ka raudteeülesõidukohtadel?</a:t>
            </a: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i="1" dirty="0" smtClean="0">
                <a:solidFill>
                  <a:srgbClr val="004990"/>
                </a:solidFill>
                <a:latin typeface="Calibri" pitchFamily="34" charset="0"/>
              </a:rPr>
              <a:t>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Kas liiklustiheduse kasvu ning raudteeülesõidukohtadel aset leidvate õnnetuste vahel on põhjuslik seos?</a:t>
            </a: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Kui suur on liiklusohutust suurendavate seadmete mõju ülesõidukohtadel toimuvale?</a:t>
            </a:r>
          </a:p>
          <a:p>
            <a:pPr lvl="1" algn="l">
              <a:buFont typeface="Arial" pitchFamily="34" charset="0"/>
              <a:buChar char="•"/>
            </a:pPr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Milline on teeolude sesoonne mõju kokkupõrgetele raudteeülesõidukohtadel?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34925"/>
            <a:ext cx="9097433" cy="682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8" name="Diagramm 7"/>
          <p:cNvGraphicFramePr/>
          <p:nvPr/>
        </p:nvGraphicFramePr>
        <p:xfrm>
          <a:off x="1115616" y="908720"/>
          <a:ext cx="698477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76190" y="6381328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b="0" i="1" dirty="0" smtClean="0">
                <a:latin typeface="Calibri" pitchFamily="34" charset="0"/>
              </a:rPr>
              <a:t>Allikas: Tehnilise Järelevalve Amet</a:t>
            </a:r>
            <a:endParaRPr lang="et-EE" sz="10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34925"/>
            <a:ext cx="9097433" cy="682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5" name="Diagramm 4"/>
          <p:cNvGraphicFramePr/>
          <p:nvPr/>
        </p:nvGraphicFramePr>
        <p:xfrm>
          <a:off x="1187624" y="908720"/>
          <a:ext cx="691276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64222" y="6381328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b="0" i="1" dirty="0" smtClean="0">
                <a:latin typeface="Calibri" pitchFamily="34" charset="0"/>
              </a:rPr>
              <a:t>Allikas: Tehnilise Järelevalve Amet</a:t>
            </a:r>
            <a:endParaRPr lang="et-EE" sz="10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17462"/>
            <a:ext cx="9097432" cy="682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sp>
        <p:nvSpPr>
          <p:cNvPr id="9" name="Ristkülik 8"/>
          <p:cNvSpPr/>
          <p:nvPr/>
        </p:nvSpPr>
        <p:spPr>
          <a:xfrm>
            <a:off x="971600" y="1124744"/>
            <a:ext cx="73448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Inimesed raudteel</a:t>
            </a:r>
          </a:p>
          <a:p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Suurem osa otsasõite inimestele leiab aset ülekäigu-kohtadest väljaspool, ehk siis kohtades, kus inimesed ei tohi raudteel viibida.</a:t>
            </a: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i="1" dirty="0" smtClean="0">
                <a:solidFill>
                  <a:srgbClr val="004990"/>
                </a:solidFill>
                <a:latin typeface="Calibri" pitchFamily="34" charset="0"/>
              </a:rPr>
              <a:t>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Kas on võimalik leida seoseid üldise sotsiaalse olukorra ning otsasõitude esinemissageduse vahel (enesetapud)?</a:t>
            </a:r>
          </a:p>
          <a:p>
            <a:pPr algn="l">
              <a:buFont typeface="Arial" pitchFamily="34" charset="0"/>
              <a:buChar char="•"/>
            </a:pPr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Millest on mõjutatud otsasõitude arvu muutumine läbi aja? </a:t>
            </a: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7" name="Diagramm 6"/>
          <p:cNvGraphicFramePr/>
          <p:nvPr/>
        </p:nvGraphicFramePr>
        <p:xfrm>
          <a:off x="1043608" y="908720"/>
          <a:ext cx="72008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48264" y="6309320"/>
            <a:ext cx="1109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b="0" i="1" dirty="0" smtClean="0">
                <a:latin typeface="Calibri" pitchFamily="34" charset="0"/>
              </a:rPr>
              <a:t>Allikas: Eesti Pank</a:t>
            </a:r>
            <a:endParaRPr lang="et-EE" sz="10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6" name="Diagramm 5"/>
          <p:cNvGraphicFramePr/>
          <p:nvPr/>
        </p:nvGraphicFramePr>
        <p:xfrm>
          <a:off x="1115616" y="908720"/>
          <a:ext cx="705678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99238" y="6309320"/>
            <a:ext cx="1335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b="0" i="1" dirty="0" smtClean="0">
                <a:latin typeface="Calibri" pitchFamily="34" charset="0"/>
              </a:rPr>
              <a:t>Allikas: Statistikaamet</a:t>
            </a:r>
            <a:endParaRPr lang="et-EE" sz="10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34925"/>
            <a:ext cx="9097433" cy="682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5" name="Diagramm 4"/>
          <p:cNvGraphicFramePr/>
          <p:nvPr/>
        </p:nvGraphicFramePr>
        <p:xfrm>
          <a:off x="1115616" y="980728"/>
          <a:ext cx="705678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48064" y="6309320"/>
            <a:ext cx="29097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b="0" i="1" dirty="0" smtClean="0">
                <a:latin typeface="Calibri" pitchFamily="34" charset="0"/>
              </a:rPr>
              <a:t>Allikas: AS EVR </a:t>
            </a:r>
            <a:r>
              <a:rPr lang="et-EE" sz="1000" b="0" i="1" dirty="0" err="1" smtClean="0">
                <a:latin typeface="Calibri" pitchFamily="34" charset="0"/>
              </a:rPr>
              <a:t>Infra</a:t>
            </a:r>
            <a:r>
              <a:rPr lang="et-EE" sz="1000" b="0" i="1" dirty="0" smtClean="0">
                <a:latin typeface="Calibri" pitchFamily="34" charset="0"/>
              </a:rPr>
              <a:t>, Edelaraudtee Infrastruktuuri AS</a:t>
            </a:r>
            <a:endParaRPr lang="et-EE" sz="10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17463"/>
            <a:ext cx="9097433" cy="682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3568" y="620688"/>
            <a:ext cx="8135937" cy="71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Üldised tähelepanekud</a:t>
            </a:r>
          </a:p>
          <a:p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On olemas seos liiklustiheduse ja kokkupõrgete vahel. Mida rohkem on teedel sõiduautosid ning mida suurem on rongide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liikumisintensiivsus,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seda rohkem leiab aset õnnetusi ülesõidu-kohtadel.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Samas esineb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anomaaliaid nagu 2006. aasta.</a:t>
            </a:r>
          </a:p>
          <a:p>
            <a:pPr lvl="1"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Erinevate aastaaegade lõikes kokkupõrgete toimumises silmnähtavaid tendentse pole. Siiski saab välja tuua erisuse viimaste aastate lõikes, kus  lumerohke talv on õnnetuste arvu märkimisväärselt suurendanud</a:t>
            </a:r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Olukord, kus reguleeritud ülesõidukohtadel leiab aset võrreldav hulk kokkupõrkeid võrreldes reguleerimata ülesõidu-kohtadega, on seletatav suurema liiklustihedusega.</a:t>
            </a: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17463"/>
            <a:ext cx="9097432" cy="682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908720"/>
            <a:ext cx="8135937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Üldised tähelepanekud</a:t>
            </a:r>
          </a:p>
          <a:p>
            <a:endParaRPr lang="et-EE" dirty="0" smtClean="0">
              <a:solidFill>
                <a:srgbClr val="004990"/>
              </a:solidFill>
              <a:latin typeface="Arial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Otsasõitude osas ei saa välja tuua üldist seaduspärasust. Üldarvuna näitavad otsasõidud vähenevat trendi. </a:t>
            </a: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lvl="1"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Pärast 1999-2001 puudub nähtav seos üldise enesetappude arvu ja otsasõitude vahel. </a:t>
            </a:r>
          </a:p>
          <a:p>
            <a:pPr lvl="1"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lvl="1"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Alates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2006.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aastast võib otsasõite vähendava tegurina nimetada raudtee piiramist aiaga tihedalt asustatud piirkondades, mistõttu viibib raudteel vähem juhuslikke inimesi.</a:t>
            </a:r>
          </a:p>
          <a:p>
            <a:pPr algn="just">
              <a:buFont typeface="Arial" pitchFamily="34" charset="0"/>
              <a:buChar char="•"/>
            </a:pPr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6567" y="0"/>
            <a:ext cx="9097433" cy="682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Raudteeohutuse arengufaasid</a:t>
            </a:r>
          </a:p>
          <a:p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1992 – Iseseisva riikliku raudtee-ettevõtte moodustamine</a:t>
            </a: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1997 – Ühtse raudtee-ettevõtte jagunemine</a:t>
            </a: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1999 – Riikliku regulaatori loomine, ühes sellega avaliku ohutuse mõõtme tekkimine</a:t>
            </a: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2001 – Eesti Raudtee erastamine, erainitsiatiivi kujunemine raudteeohutuses</a:t>
            </a: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2005 – Liitumine Euroopa Raudteeagentuuriga, rahvusliku ohutusasutuse (NSA) teke</a:t>
            </a:r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17463"/>
            <a:ext cx="9252520" cy="682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Väljakutsed</a:t>
            </a:r>
          </a:p>
          <a:p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Raudteeohutuse teavitustöö parem sidumine riikliku liiklusohutusprogrammi 2012-2015 raames tehtavaga.</a:t>
            </a: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Teadvustamine, et raudteeohutus on vääramatult seotud üldise liiklusohutuse ning liikluskultuuriga. </a:t>
            </a: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Raudteeinfrastruktuuri järjepideva arendamise ning soetatavate uute reisirongidega kaasnev sõidukiiruste märkimisväärne kasv. </a:t>
            </a:r>
          </a:p>
          <a:p>
            <a:pPr algn="l">
              <a:buFont typeface="Arial" pitchFamily="34" charset="0"/>
              <a:buChar char="•"/>
            </a:pPr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1299702"/>
            <a:ext cx="9144000" cy="425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743200" y="1066800"/>
            <a:ext cx="640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80000" rIns="540000" bIns="360000"/>
          <a:lstStyle/>
          <a:p>
            <a:pPr lvl="1" algn="l" eaLnBrk="1" hangingPunct="1">
              <a:spcBef>
                <a:spcPct val="20000"/>
              </a:spcBef>
              <a:buClr>
                <a:schemeClr val="bg1"/>
              </a:buClr>
              <a:buSzPct val="70000"/>
              <a:buFont typeface="Wingdings" pitchFamily="2" charset="2"/>
              <a:buNone/>
            </a:pPr>
            <a:endParaRPr lang="et-EE" b="0" baseline="30000" noProof="1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t-EE" dirty="0" smtClean="0">
                <a:solidFill>
                  <a:srgbClr val="004884"/>
                </a:solidFill>
                <a:latin typeface="Calibri" pitchFamily="34" charset="0"/>
              </a:rPr>
              <a:t>Tänan tähelepanu eest!</a:t>
            </a:r>
            <a:endParaRPr lang="en-US" dirty="0" smtClean="0">
              <a:solidFill>
                <a:srgbClr val="004884"/>
              </a:solidFill>
              <a:latin typeface="Calibri" pitchFamily="34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868863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t-EE" sz="2000" b="1" dirty="0" smtClean="0">
                <a:solidFill>
                  <a:srgbClr val="004884"/>
                </a:solidFill>
                <a:latin typeface="Calibri" pitchFamily="34" charset="0"/>
              </a:rPr>
              <a:t>Anvar Salomets</a:t>
            </a:r>
            <a:endParaRPr lang="en-US" sz="2000" b="1" dirty="0" smtClean="0">
              <a:solidFill>
                <a:srgbClr val="004884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000" b="1" dirty="0" smtClean="0">
              <a:solidFill>
                <a:srgbClr val="004884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t-EE" sz="2000" b="1" dirty="0" smtClean="0">
                <a:solidFill>
                  <a:srgbClr val="004884"/>
                </a:solidFill>
                <a:latin typeface="Calibri" pitchFamily="34" charset="0"/>
              </a:rPr>
              <a:t>Tehnilise Järelevalve Amet</a:t>
            </a:r>
            <a:endParaRPr lang="en-US" sz="2000" b="1" dirty="0" smtClean="0">
              <a:solidFill>
                <a:srgbClr val="004884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t-EE" sz="2000" b="1" dirty="0" smtClean="0">
                <a:solidFill>
                  <a:srgbClr val="004884"/>
                </a:solidFill>
                <a:latin typeface="Calibri" pitchFamily="34" charset="0"/>
                <a:hlinkClick r:id="rId4"/>
              </a:rPr>
              <a:t>anvar.salomets@tja.ee</a:t>
            </a:r>
            <a:r>
              <a:rPr lang="en-US" sz="2000" b="1" dirty="0" smtClean="0">
                <a:solidFill>
                  <a:srgbClr val="004884"/>
                </a:solidFill>
                <a:latin typeface="Calibri" pitchFamily="34" charset="0"/>
              </a:rPr>
              <a:t> +372 667 20</a:t>
            </a:r>
            <a:r>
              <a:rPr lang="et-EE" sz="2000" b="1" dirty="0" smtClean="0">
                <a:solidFill>
                  <a:srgbClr val="004884"/>
                </a:solidFill>
                <a:latin typeface="Calibri" pitchFamily="34" charset="0"/>
              </a:rPr>
              <a:t>60</a:t>
            </a:r>
            <a:endParaRPr lang="en-US" sz="2000" b="1" dirty="0" smtClean="0">
              <a:solidFill>
                <a:srgbClr val="004884"/>
              </a:solidFill>
              <a:latin typeface="Calibri" pitchFamily="34" charset="0"/>
            </a:endParaRPr>
          </a:p>
        </p:txBody>
      </p:sp>
      <p:pic>
        <p:nvPicPr>
          <p:cNvPr id="6" name="Pilt 5" descr="logo mustvalge 45 kB.jpg"/>
          <p:cNvPicPr/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5856" y="188640"/>
            <a:ext cx="5731510" cy="11474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34925"/>
            <a:ext cx="9097433" cy="682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Raudteeohutuse üldised arengud</a:t>
            </a:r>
          </a:p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Raudteeohutusega tegelemise Eestis võib tinglikult jagada kahte perioodi:</a:t>
            </a: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1990 – 2001 teadvustati raudteeohutusega seonduvat eelkõige raudtee-sektori siseselt</a:t>
            </a: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2001 – tänaseni on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raudteeohutus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märksa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laiapinnalisem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mõiste, palju selgemalt on tuntav avalik huvi raudteel toimuva vastu. </a:t>
            </a:r>
          </a:p>
          <a:p>
            <a:pPr algn="just">
              <a:buFont typeface="Arial" pitchFamily="34" charset="0"/>
              <a:buChar char="•"/>
            </a:pPr>
            <a:endParaRPr lang="et-EE" dirty="0">
              <a:solidFill>
                <a:srgbClr val="00499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 bwMode="auto">
          <a:xfrm>
            <a:off x="23283" y="0"/>
            <a:ext cx="90974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Raudteesektori ülevaade</a:t>
            </a:r>
          </a:p>
          <a:p>
            <a:pPr algn="just"/>
            <a:endParaRPr lang="et-EE" b="0" dirty="0" smtClean="0">
              <a:solidFill>
                <a:srgbClr val="004990"/>
              </a:solidFill>
              <a:latin typeface="Arial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Avalikke raudteeülesõidukohti 2010. aastal kokku </a:t>
            </a:r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336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, neist:</a:t>
            </a:r>
          </a:p>
          <a:p>
            <a:pPr lvl="1"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166 reguleeritud</a:t>
            </a:r>
          </a:p>
          <a:p>
            <a:pPr lvl="1"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170 reguleerimata</a:t>
            </a:r>
          </a:p>
          <a:p>
            <a:pPr lvl="1"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Kokku ligikaudu 50% avalikest ülesõidukohtadest on praeguseks hetkeks reguleeritud.</a:t>
            </a:r>
          </a:p>
          <a:p>
            <a:pPr lvl="1" algn="l">
              <a:buFont typeface="Arial" pitchFamily="34" charset="0"/>
              <a:buChar char="•"/>
            </a:pPr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Raudteeülekäigukohti kokku hinnanguliselt </a:t>
            </a:r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210.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</a:t>
            </a:r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17463"/>
            <a:ext cx="9097433" cy="682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just"/>
            <a:r>
              <a:rPr lang="et-EE" dirty="0" smtClean="0">
                <a:solidFill>
                  <a:srgbClr val="004990"/>
                </a:solidFill>
                <a:latin typeface="Arial" charset="0"/>
              </a:rPr>
              <a:t> </a:t>
            </a:r>
            <a:endParaRPr lang="et-EE" dirty="0">
              <a:solidFill>
                <a:srgbClr val="00499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5593" y="6309320"/>
            <a:ext cx="29097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b="0" i="1" dirty="0" smtClean="0">
                <a:latin typeface="Calibri" pitchFamily="34" charset="0"/>
              </a:rPr>
              <a:t>Allikas: AS EVR </a:t>
            </a:r>
            <a:r>
              <a:rPr lang="et-EE" sz="1000" b="0" i="1" dirty="0" err="1" smtClean="0">
                <a:latin typeface="Calibri" pitchFamily="34" charset="0"/>
              </a:rPr>
              <a:t>Infra</a:t>
            </a:r>
            <a:r>
              <a:rPr lang="et-EE" sz="1000" b="0" i="1" dirty="0" smtClean="0">
                <a:latin typeface="Calibri" pitchFamily="34" charset="0"/>
              </a:rPr>
              <a:t>, Edelaraudtee Infrastruktuuri AS</a:t>
            </a:r>
            <a:endParaRPr lang="et-EE" sz="1000" b="0" i="1" dirty="0">
              <a:latin typeface="Calibri" pitchFamily="34" charset="0"/>
            </a:endParaRPr>
          </a:p>
        </p:txBody>
      </p:sp>
      <p:graphicFrame>
        <p:nvGraphicFramePr>
          <p:cNvPr id="8" name="Diagramm 7"/>
          <p:cNvGraphicFramePr/>
          <p:nvPr/>
        </p:nvGraphicFramePr>
        <p:xfrm>
          <a:off x="1043608" y="980728"/>
          <a:ext cx="6912768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17463"/>
            <a:ext cx="9097433" cy="682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r>
              <a:rPr lang="et-EE" dirty="0" smtClean="0">
                <a:solidFill>
                  <a:srgbClr val="004990"/>
                </a:solidFill>
                <a:latin typeface="Calibri" pitchFamily="34" charset="0"/>
              </a:rPr>
              <a:t>Raudtee- ja maanteetranspordi arengud</a:t>
            </a:r>
          </a:p>
          <a:p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Kooskõlas üldise majanduskasvuga on oluliselt kasvanud sõidukite arv. Võrreldes 1993. aastaga on sõiduautode hulk 1000 elaniku kohta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tänaseks kasvanud </a:t>
            </a: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koguni kaks korda (1993 – 212; 2009 – 407).</a:t>
            </a:r>
          </a:p>
          <a:p>
            <a:pPr algn="l"/>
            <a:endParaRPr lang="et-EE" b="0" i="1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t-EE" b="0" dirty="0" smtClean="0">
                <a:solidFill>
                  <a:srgbClr val="004990"/>
                </a:solidFill>
                <a:latin typeface="Calibri" pitchFamily="34" charset="0"/>
              </a:rPr>
              <a:t> Liiklustihedus raudteel tõusis alates madalseisust 1990ndate keskpaigast kuni kõrgajani 2006. aastal. Alates 2007. aastast toimus järsk langus. </a:t>
            </a:r>
          </a:p>
          <a:p>
            <a:pPr algn="l">
              <a:buFont typeface="Arial" pitchFamily="34" charset="0"/>
              <a:buChar char="•"/>
            </a:pPr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0"/>
            <a:ext cx="90974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5" name="Diagramm 4"/>
          <p:cNvGraphicFramePr/>
          <p:nvPr/>
        </p:nvGraphicFramePr>
        <p:xfrm>
          <a:off x="1115616" y="908720"/>
          <a:ext cx="712879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32240" y="6381328"/>
            <a:ext cx="1335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b="0" i="1" dirty="0" smtClean="0">
                <a:latin typeface="Calibri" pitchFamily="34" charset="0"/>
              </a:rPr>
              <a:t>Allikas: Keskkonnainfo</a:t>
            </a:r>
            <a:endParaRPr lang="et-EE" sz="10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3283" y="0"/>
            <a:ext cx="9097433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6" name="Diagramm 5"/>
          <p:cNvGraphicFramePr/>
          <p:nvPr/>
        </p:nvGraphicFramePr>
        <p:xfrm>
          <a:off x="971600" y="1124744"/>
          <a:ext cx="72008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32240" y="6309320"/>
            <a:ext cx="12811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b="0" i="1" dirty="0" smtClean="0">
                <a:latin typeface="Calibri" pitchFamily="34" charset="0"/>
              </a:rPr>
              <a:t>Allikas: AS EVR </a:t>
            </a:r>
            <a:r>
              <a:rPr lang="et-EE" sz="1000" b="0" i="1" dirty="0" err="1" smtClean="0">
                <a:latin typeface="Calibri" pitchFamily="34" charset="0"/>
              </a:rPr>
              <a:t>Cargo</a:t>
            </a:r>
            <a:endParaRPr lang="et-EE" sz="10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istkülik 4"/>
          <p:cNvSpPr>
            <a:spLocks noChangeArrowheads="1"/>
          </p:cNvSpPr>
          <p:nvPr/>
        </p:nvSpPr>
        <p:spPr bwMode="auto">
          <a:xfrm>
            <a:off x="684213" y="112553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 smtClean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b="0" dirty="0">
              <a:solidFill>
                <a:srgbClr val="004990"/>
              </a:solidFill>
              <a:latin typeface="Calibri" pitchFamily="34" charset="0"/>
            </a:endParaRPr>
          </a:p>
          <a:p>
            <a:pPr algn="l"/>
            <a:endParaRPr lang="et-EE" dirty="0">
              <a:solidFill>
                <a:srgbClr val="004990"/>
              </a:solidFill>
              <a:latin typeface="Arial" charset="0"/>
            </a:endParaRPr>
          </a:p>
          <a:p>
            <a:pPr algn="just"/>
            <a:r>
              <a:rPr lang="et-EE" dirty="0">
                <a:solidFill>
                  <a:srgbClr val="004990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6" name="Chart 2"/>
          <p:cNvGraphicFramePr/>
          <p:nvPr/>
        </p:nvGraphicFramePr>
        <p:xfrm>
          <a:off x="827584" y="1124744"/>
          <a:ext cx="741682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76256" y="6309320"/>
            <a:ext cx="1109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b="0" i="1" dirty="0" smtClean="0">
                <a:latin typeface="Calibri" pitchFamily="34" charset="0"/>
              </a:rPr>
              <a:t>Allikas: Eesti Pank</a:t>
            </a:r>
            <a:endParaRPr lang="et-EE" sz="10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'i kujundu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'i kujundu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esentation 2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FFFFF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  <a:fontScheme name="Presentatio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7477</TotalTime>
  <Words>627</Words>
  <Application>Microsoft Office PowerPoint</Application>
  <PresentationFormat>Ekraaniseanss (4:3)</PresentationFormat>
  <Paragraphs>193</Paragraphs>
  <Slides>21</Slides>
  <Notes>21</Notes>
  <HiddenSlides>0</HiddenSlides>
  <MMClips>0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Slaiditiitlid</vt:lpstr>
      </vt:variant>
      <vt:variant>
        <vt:i4>21</vt:i4>
      </vt:variant>
    </vt:vector>
  </HeadingPairs>
  <TitlesOfParts>
    <vt:vector size="22" baseType="lpstr">
      <vt:lpstr>Presentation</vt:lpstr>
      <vt:lpstr>Raudteeohutuse areng riiklikust vaatenurgast</vt:lpstr>
      <vt:lpstr>Slaid 2</vt:lpstr>
      <vt:lpstr>Slaid 3</vt:lpstr>
      <vt:lpstr>Slaid 4</vt:lpstr>
      <vt:lpstr>Slaid 5</vt:lpstr>
      <vt:lpstr>Slaid 6</vt:lpstr>
      <vt:lpstr>Slaid 7</vt:lpstr>
      <vt:lpstr>Slaid 8</vt:lpstr>
      <vt:lpstr>Slaid 9</vt:lpstr>
      <vt:lpstr>Slaid 10</vt:lpstr>
      <vt:lpstr>Slaid 11</vt:lpstr>
      <vt:lpstr>Slaid 12</vt:lpstr>
      <vt:lpstr>Slaid 13</vt:lpstr>
      <vt:lpstr>Slaid 14</vt:lpstr>
      <vt:lpstr>Slaid 15</vt:lpstr>
      <vt:lpstr>Slaid 16</vt:lpstr>
      <vt:lpstr>Slaid 17</vt:lpstr>
      <vt:lpstr>Slaid 18</vt:lpstr>
      <vt:lpstr>Slaid 19</vt:lpstr>
      <vt:lpstr>Slaid 20</vt:lpstr>
      <vt:lpstr>Tänan tähelepanu eest!</vt:lpstr>
    </vt:vector>
  </TitlesOfParts>
  <Company>MKM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Railway Sector in Estonia</dc:title>
  <dc:creator>jaak.simon</dc:creator>
  <cp:lastModifiedBy>anvar.salomets</cp:lastModifiedBy>
  <cp:revision>252</cp:revision>
  <dcterms:created xsi:type="dcterms:W3CDTF">2008-05-19T07:46:37Z</dcterms:created>
  <dcterms:modified xsi:type="dcterms:W3CDTF">2011-03-14T15:41:26Z</dcterms:modified>
</cp:coreProperties>
</file>